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67" r:id="rId4"/>
    <p:sldId id="266" r:id="rId5"/>
    <p:sldId id="265" r:id="rId6"/>
  </p:sldIdLst>
  <p:sldSz cx="6858000" cy="9144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F4"/>
    <a:srgbClr val="B7DEE8"/>
    <a:srgbClr val="C41F02"/>
    <a:srgbClr val="5BBDCA"/>
    <a:srgbClr val="9F3F76"/>
    <a:srgbClr val="A32D2E"/>
    <a:srgbClr val="46302A"/>
    <a:srgbClr val="7B6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953" autoAdjust="0"/>
  </p:normalViewPr>
  <p:slideViewPr>
    <p:cSldViewPr snapToGrid="0" snapToObjects="1">
      <p:cViewPr varScale="1">
        <p:scale>
          <a:sx n="85" d="100"/>
          <a:sy n="85" d="100"/>
        </p:scale>
        <p:origin x="289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A0E7-8E6B-CF4D-A5DD-1C12988CDF6D}" type="datetimeFigureOut">
              <a:rPr lang="fr-FR" smtClean="0"/>
              <a:t>11/06/2015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B34-49CE-6A43-A716-EE3E230B6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59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9A0E7-8E6B-CF4D-A5DD-1C12988CDF6D}" type="datetimeFigureOut">
              <a:rPr lang="fr-FR" smtClean="0"/>
              <a:t>11/06/2015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A3B34-49CE-6A43-A716-EE3E230B6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36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Frutiger LT Std 45 Light"/>
          <a:ea typeface="+mj-ea"/>
          <a:cs typeface="Frutiger LT Std 45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Frutiger LT Std 45 Light"/>
          <a:ea typeface="+mn-ea"/>
          <a:cs typeface="Frutiger LT Std 45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Frutiger LT Std 45 Light"/>
          <a:ea typeface="+mn-ea"/>
          <a:cs typeface="Frutiger LT Std 45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Frutiger LT Std 45 Light"/>
          <a:ea typeface="+mn-ea"/>
          <a:cs typeface="Frutiger LT Std 45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Frutiger LT Std 45 Light"/>
          <a:ea typeface="+mn-ea"/>
          <a:cs typeface="Frutiger LT Std 45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Frutiger LT Std 45 Light"/>
          <a:ea typeface="+mn-ea"/>
          <a:cs typeface="Frutiger LT Std 45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5533"/>
            <a:ext cx="404091" cy="8045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sp>
        <p:nvSpPr>
          <p:cNvPr id="22" name="Zone de texte 141"/>
          <p:cNvSpPr txBox="1"/>
          <p:nvPr/>
        </p:nvSpPr>
        <p:spPr>
          <a:xfrm>
            <a:off x="1124137" y="195028"/>
            <a:ext cx="5714562" cy="51050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 smtClean="0">
                <a:solidFill>
                  <a:srgbClr val="E03972"/>
                </a:solidFill>
                <a:effectLst/>
                <a:latin typeface="Arial "/>
                <a:ea typeface="Arial"/>
                <a:cs typeface="Arial "/>
              </a:rPr>
              <a:t>Valorisation du tutorat</a:t>
            </a:r>
          </a:p>
          <a:p>
            <a:pPr algn="ctr">
              <a:spcAft>
                <a:spcPts val="1000"/>
              </a:spcAft>
            </a:pPr>
            <a:r>
              <a:rPr lang="fr-FR" sz="900" b="1" i="1" dirty="0" smtClean="0">
                <a:solidFill>
                  <a:srgbClr val="E03972"/>
                </a:solidFill>
                <a:latin typeface="Arial "/>
                <a:ea typeface="Arial"/>
                <a:cs typeface="Arial "/>
              </a:rPr>
              <a:t>À </a:t>
            </a:r>
            <a:r>
              <a:rPr lang="fr-FR" sz="900" b="1" i="1" dirty="0">
                <a:solidFill>
                  <a:srgbClr val="E03972"/>
                </a:solidFill>
                <a:latin typeface="Arial "/>
                <a:ea typeface="Arial"/>
                <a:cs typeface="Arial "/>
              </a:rPr>
              <a:t>destination de la fonction RH et des dirigeants d’entreprise</a:t>
            </a:r>
            <a:endParaRPr lang="fr-FR" sz="900" i="1" dirty="0">
              <a:effectLst/>
              <a:latin typeface="Arial "/>
              <a:ea typeface="Arial"/>
              <a:cs typeface="Arial 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04091" y="880874"/>
            <a:ext cx="64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900" b="1" dirty="0" smtClean="0">
                <a:solidFill>
                  <a:srgbClr val="215968"/>
                </a:solidFill>
                <a:latin typeface="Arial"/>
                <a:cs typeface="Arial"/>
              </a:rPr>
              <a:t>SOMMAIRE DE LA FICHE</a:t>
            </a:r>
          </a:p>
          <a:p>
            <a:pPr algn="ctr"/>
            <a:r>
              <a:rPr lang="fr-FR" sz="900" b="1" dirty="0" smtClean="0">
                <a:solidFill>
                  <a:srgbClr val="215968"/>
                </a:solidFill>
                <a:latin typeface="Arial"/>
                <a:cs typeface="Arial"/>
              </a:rPr>
              <a:t>Argumentaire pour la valorisation du tutorat au sein de l’entreprise</a:t>
            </a:r>
          </a:p>
          <a:p>
            <a:pPr algn="ctr"/>
            <a:r>
              <a:rPr lang="fr-FR" sz="900" b="1" dirty="0" smtClean="0">
                <a:solidFill>
                  <a:srgbClr val="215968"/>
                </a:solidFill>
                <a:latin typeface="Arial"/>
                <a:cs typeface="Arial"/>
              </a:rPr>
              <a:t>Modalités de communication</a:t>
            </a:r>
          </a:p>
          <a:p>
            <a:pPr algn="ctr">
              <a:spcAft>
                <a:spcPts val="600"/>
              </a:spcAft>
            </a:pPr>
            <a:r>
              <a:rPr lang="fr-FR" sz="900" b="1" dirty="0" smtClean="0">
                <a:solidFill>
                  <a:srgbClr val="215968"/>
                </a:solidFill>
                <a:latin typeface="Arial"/>
                <a:cs typeface="Arial"/>
              </a:rPr>
              <a:t>Modalités de reconnaissance du tutorat</a:t>
            </a:r>
          </a:p>
          <a:p>
            <a:pPr algn="ctr">
              <a:spcAft>
                <a:spcPts val="600"/>
              </a:spcAft>
            </a:pPr>
            <a:r>
              <a:rPr lang="fr-FR" sz="900" b="1" dirty="0" smtClean="0">
                <a:solidFill>
                  <a:srgbClr val="215968"/>
                </a:solidFill>
                <a:latin typeface="Arial"/>
                <a:cs typeface="Arial"/>
              </a:rPr>
              <a:t>OUTILS</a:t>
            </a:r>
          </a:p>
          <a:p>
            <a:pPr algn="ctr"/>
            <a:r>
              <a:rPr lang="fr-FR" sz="900" b="1" dirty="0" smtClean="0">
                <a:solidFill>
                  <a:srgbClr val="215968"/>
                </a:solidFill>
                <a:latin typeface="Arial"/>
                <a:cs typeface="Arial"/>
              </a:rPr>
              <a:t>Modèle d’affiche pour la promotion du tutorat « Et si je devenais tuteur ? »</a:t>
            </a:r>
          </a:p>
          <a:p>
            <a:pPr algn="ctr"/>
            <a:r>
              <a:rPr lang="fr-FR" sz="900" b="1" dirty="0" smtClean="0">
                <a:solidFill>
                  <a:srgbClr val="215968"/>
                </a:solidFill>
                <a:latin typeface="Arial"/>
                <a:cs typeface="Arial"/>
              </a:rPr>
              <a:t>Modèle d’affiche pour la promotion du tutorat « Un tuteur… pourquoi ? »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394" y="2777020"/>
            <a:ext cx="6434606" cy="414656"/>
          </a:xfrm>
          <a:prstGeom prst="rect">
            <a:avLst/>
          </a:prstGeom>
          <a:solidFill>
            <a:srgbClr val="215968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 smtClean="0">
                <a:latin typeface="Arial"/>
                <a:ea typeface="Arial"/>
                <a:cs typeface="Arial"/>
              </a:rPr>
              <a:t>ARGUMENTAIRE POUR LA VALORISATION DU TUTORAT </a:t>
            </a:r>
          </a:p>
          <a:p>
            <a:pPr algn="ctr"/>
            <a:r>
              <a:rPr lang="fr-FR" sz="1400" dirty="0" smtClean="0">
                <a:latin typeface="Arial"/>
                <a:ea typeface="Arial"/>
                <a:cs typeface="Arial"/>
              </a:rPr>
              <a:t>AU SEIN DE L’ENTREPRISE</a:t>
            </a:r>
            <a:endParaRPr lang="fr-FR" sz="1400" dirty="0"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3" name="Zone de texte 70"/>
          <p:cNvSpPr txBox="1"/>
          <p:nvPr/>
        </p:nvSpPr>
        <p:spPr>
          <a:xfrm>
            <a:off x="949332" y="6160367"/>
            <a:ext cx="5326123" cy="242894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0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Arguments pour la valorisation du tutorat :</a:t>
            </a:r>
          </a:p>
          <a:p>
            <a:endParaRPr lang="fr-FR" sz="10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lvl="0" indent="-171450">
              <a:spcAft>
                <a:spcPts val="400"/>
              </a:spcAft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Mieux accompagner l’alternant dans son parcours professionnel et limiter les risques d’abandon.</a:t>
            </a:r>
          </a:p>
          <a:p>
            <a:pPr marL="171450" lvl="0" indent="-171450">
              <a:spcAft>
                <a:spcPts val="400"/>
              </a:spcAft>
              <a:buFont typeface="Arial"/>
              <a:buChar char="•"/>
            </a:pPr>
            <a:endParaRPr lang="fr-FR" sz="1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lvl="0" indent="-171450">
              <a:spcAft>
                <a:spcPts val="400"/>
              </a:spcAft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Développer les compétences transverses (pédagogie, expression écrite et orale, animation d’équipe…) des tuteurs.</a:t>
            </a:r>
          </a:p>
          <a:p>
            <a:pPr marL="171450" lvl="0" indent="-171450">
              <a:spcAft>
                <a:spcPts val="400"/>
              </a:spcAft>
              <a:buFont typeface="Arial"/>
              <a:buChar char="•"/>
            </a:pPr>
            <a:endParaRPr lang="fr-FR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lvl="0" indent="-171450">
              <a:spcAft>
                <a:spcPts val="400"/>
              </a:spcAft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Développer la transmission des savoirs entre les professionnels expérimentés et les alternants.</a:t>
            </a:r>
          </a:p>
          <a:p>
            <a:pPr marL="171450" lvl="0" indent="-171450">
              <a:spcAft>
                <a:spcPts val="400"/>
              </a:spcAft>
              <a:buFont typeface="Arial"/>
              <a:buChar char="•"/>
            </a:pPr>
            <a:endParaRPr lang="fr-FR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lvl="0" indent="-171450">
              <a:spcAft>
                <a:spcPts val="400"/>
              </a:spcAft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Motiver les salariés en leur proposant d’être tuteurs.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2" y="0"/>
            <a:ext cx="1084184" cy="705533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0" y="8788400"/>
            <a:ext cx="1549400" cy="330200"/>
          </a:xfrm>
          <a:custGeom>
            <a:avLst/>
            <a:gdLst>
              <a:gd name="T0" fmla="*/ 0 w 3040"/>
              <a:gd name="T1" fmla="+- 0 16838 16121"/>
              <a:gd name="T2" fmla="*/ 16838 h 717"/>
              <a:gd name="T3" fmla="*/ 3040 w 3040"/>
              <a:gd name="T4" fmla="+- 0 16838 16121"/>
              <a:gd name="T5" fmla="*/ 16838 h 717"/>
              <a:gd name="T6" fmla="*/ 3040 w 3040"/>
              <a:gd name="T7" fmla="+- 0 16121 16121"/>
              <a:gd name="T8" fmla="*/ 16121 h 717"/>
              <a:gd name="T9" fmla="*/ 0 w 3040"/>
              <a:gd name="T10" fmla="+- 0 16121 16121"/>
              <a:gd name="T11" fmla="*/ 16121 h 717"/>
              <a:gd name="T12" fmla="*/ 0 w 3040"/>
              <a:gd name="T13" fmla="+- 0 16838 16121"/>
              <a:gd name="T14" fmla="*/ 16838 h 717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3040" h="717">
                <a:moveTo>
                  <a:pt x="0" y="717"/>
                </a:moveTo>
                <a:lnTo>
                  <a:pt x="3040" y="717"/>
                </a:lnTo>
                <a:lnTo>
                  <a:pt x="3040" y="0"/>
                </a:lnTo>
                <a:lnTo>
                  <a:pt x="0" y="0"/>
                </a:lnTo>
                <a:lnTo>
                  <a:pt x="0" y="717"/>
                </a:lnTo>
              </a:path>
            </a:pathLst>
          </a:custGeom>
          <a:solidFill>
            <a:srgbClr val="C8D200"/>
          </a:solidFill>
          <a:ln>
            <a:noFill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900" smtClean="0">
                <a:solidFill>
                  <a:srgbClr val="FFFFFF"/>
                </a:solidFill>
                <a:effectLst/>
                <a:latin typeface="Arial"/>
                <a:ea typeface="Arial"/>
                <a:cs typeface="Times New Roman"/>
              </a:rPr>
              <a:t>Mise à jour 10/06/15 </a:t>
            </a:r>
            <a:endParaRPr lang="fr-FR" sz="900">
              <a:effectLst/>
              <a:latin typeface="Arial"/>
              <a:ea typeface="Arial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863600"/>
            <a:ext cx="10841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b="1" dirty="0">
                <a:solidFill>
                  <a:srgbClr val="E03972"/>
                </a:solidFill>
                <a:latin typeface="Arial "/>
                <a:ea typeface="Arial"/>
                <a:cs typeface="Arial "/>
              </a:rPr>
              <a:t>Fiche n° 2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384" y="3615363"/>
            <a:ext cx="3181976" cy="212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2545" cy="878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Zone de texte 70"/>
          <p:cNvSpPr txBox="1"/>
          <p:nvPr/>
        </p:nvSpPr>
        <p:spPr>
          <a:xfrm>
            <a:off x="392545" y="1223385"/>
            <a:ext cx="6446152" cy="222892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000" b="1" dirty="0" smtClean="0">
                <a:solidFill>
                  <a:srgbClr val="215968"/>
                </a:solidFill>
                <a:latin typeface="Arial"/>
                <a:cs typeface="Arial"/>
              </a:rPr>
              <a:t>Modalités </a:t>
            </a:r>
            <a:r>
              <a:rPr lang="fr-FR" sz="1000" b="1" dirty="0">
                <a:solidFill>
                  <a:srgbClr val="215968"/>
                </a:solidFill>
                <a:latin typeface="Arial"/>
                <a:cs typeface="Arial"/>
              </a:rPr>
              <a:t>de communication </a:t>
            </a:r>
            <a:r>
              <a:rPr lang="fr-FR" sz="1000" b="1" dirty="0" smtClean="0">
                <a:solidFill>
                  <a:srgbClr val="215968"/>
                </a:solidFill>
                <a:latin typeface="Arial"/>
                <a:cs typeface="Arial"/>
              </a:rPr>
              <a:t>interne et externe pour valoriser l’alternance et le tutorat </a:t>
            </a:r>
            <a:r>
              <a:rPr lang="fr-FR" sz="1000" b="1" dirty="0">
                <a:solidFill>
                  <a:srgbClr val="215968"/>
                </a:solidFill>
                <a:latin typeface="Arial"/>
                <a:cs typeface="Arial"/>
              </a:rPr>
              <a:t>:</a:t>
            </a:r>
          </a:p>
          <a:p>
            <a:pPr marL="171450" indent="-171450">
              <a:buFont typeface="Arial"/>
              <a:buChar char="•"/>
            </a:pPr>
            <a:endParaRPr lang="fr-FR" sz="5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endParaRPr lang="fr-FR" sz="5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Affichage dans les locaux de l’entreprise sur les enjeux de l’alternance et du tutorat.</a:t>
            </a:r>
          </a:p>
          <a:p>
            <a:pPr marL="171450" indent="-171450">
              <a:buFont typeface="Arial"/>
              <a:buChar char="•"/>
            </a:pPr>
            <a:endParaRPr lang="fr-FR" sz="5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Annonce dans le journal interne de l’entreprise ou envoi d’un courriel promotionnel (publication de témoignages tuteurs/tutorés)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.</a:t>
            </a:r>
          </a:p>
          <a:p>
            <a:pPr marL="171450" indent="-171450">
              <a:buFont typeface="Arial"/>
              <a:buChar char="•"/>
            </a:pPr>
            <a:endParaRPr lang="fr-FR" sz="1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Mise en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ligne 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de vidéos explicatives sur l’intranet des entreprises (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enjeux du tutorat, exercice du tutorat au quotidien…).</a:t>
            </a:r>
          </a:p>
          <a:p>
            <a:pPr marL="171450" indent="-171450">
              <a:buFont typeface="Arial"/>
              <a:buChar char="•"/>
            </a:pPr>
            <a:endParaRPr lang="fr-FR" sz="5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fr-FR" sz="5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Présentation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de l’alternance et du tutorat lors des réunions d’équipe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.</a:t>
            </a:r>
          </a:p>
          <a:p>
            <a:pPr marL="171450" indent="-171450">
              <a:buFont typeface="Arial"/>
              <a:buChar char="•"/>
            </a:pPr>
            <a:endParaRPr lang="fr-FR" sz="5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Organisation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d’un forum pour les tuteurs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.</a:t>
            </a:r>
          </a:p>
          <a:p>
            <a:pPr marL="171450" indent="-171450">
              <a:buFont typeface="Arial"/>
              <a:buChar char="•"/>
            </a:pPr>
            <a:endParaRPr lang="fr-FR" sz="5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Participation à des forums.</a:t>
            </a:r>
            <a:endParaRPr lang="fr-FR" sz="1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2545" y="564845"/>
            <a:ext cx="6446152" cy="284817"/>
          </a:xfrm>
          <a:prstGeom prst="rect">
            <a:avLst/>
          </a:prstGeom>
          <a:solidFill>
            <a:srgbClr val="215968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 smtClean="0">
                <a:latin typeface="Arial"/>
                <a:ea typeface="Arial"/>
                <a:cs typeface="Arial"/>
              </a:rPr>
              <a:t>MODALITÉS DE COMMUNICATION</a:t>
            </a:r>
            <a:endParaRPr lang="fr-FR" sz="1400" dirty="0"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545" y="4033225"/>
            <a:ext cx="6446152" cy="284817"/>
          </a:xfrm>
          <a:prstGeom prst="rect">
            <a:avLst/>
          </a:prstGeom>
          <a:solidFill>
            <a:srgbClr val="215968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 smtClean="0">
                <a:latin typeface="Arial"/>
                <a:ea typeface="Arial"/>
                <a:cs typeface="Arial"/>
              </a:rPr>
              <a:t>MODALITÉS DE RECONNAISSANCE DU TUTORAT</a:t>
            </a:r>
            <a:endParaRPr lang="fr-FR" sz="1400" dirty="0"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8" name="Zone de texte 70"/>
          <p:cNvSpPr txBox="1"/>
          <p:nvPr/>
        </p:nvSpPr>
        <p:spPr>
          <a:xfrm>
            <a:off x="392545" y="4612536"/>
            <a:ext cx="6446152" cy="39762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000" b="1" dirty="0" smtClean="0">
                <a:solidFill>
                  <a:srgbClr val="215968"/>
                </a:solidFill>
                <a:latin typeface="Arial"/>
                <a:cs typeface="Arial"/>
              </a:rPr>
              <a:t>Pistes de réflexion pour la reconnaissance du tutorat au sein de l’entreprise :</a:t>
            </a:r>
          </a:p>
          <a:p>
            <a:pPr marL="171450" indent="-171450">
              <a:buFont typeface="Arial"/>
              <a:buChar char="•"/>
            </a:pPr>
            <a:endParaRPr lang="fr-FR" sz="1000" b="1" dirty="0">
              <a:solidFill>
                <a:srgbClr val="215968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fr-F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Rédaction </a:t>
            </a:r>
            <a:r>
              <a:rPr lang="fr-F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d’un article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dans le journal 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interne sur un accompagnement tutoral (témoignages).</a:t>
            </a:r>
          </a:p>
          <a:p>
            <a:pPr marL="171450" indent="-171450">
              <a:buFont typeface="Arial"/>
              <a:buChar char="•"/>
            </a:pPr>
            <a:endParaRPr lang="fr-FR" sz="1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fr-F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Organisation d’un événement au sein de l’entreprise :</a:t>
            </a:r>
          </a:p>
          <a:p>
            <a:pPr marL="628650" lvl="1" indent="-171450">
              <a:spcBef>
                <a:spcPts val="500"/>
              </a:spcBef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rencontre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annuelle des tuteurs de 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l’entreprise.</a:t>
            </a:r>
          </a:p>
          <a:p>
            <a:pPr marL="628650" lvl="1" indent="-171450">
              <a:spcBef>
                <a:spcPts val="500"/>
              </a:spcBef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fête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de fin de 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contrat.</a:t>
            </a:r>
          </a:p>
          <a:p>
            <a:pPr marL="628650" lvl="1" indent="-171450">
              <a:spcBef>
                <a:spcPts val="500"/>
              </a:spcBef>
              <a:buFont typeface="Arial"/>
              <a:buChar char="•"/>
            </a:pP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r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emise d’un prix ou toute autre forme récompense d’une récompense aux jeunes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en alternance pour la qualité de leur mémoire de fin 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d’études.</a:t>
            </a:r>
          </a:p>
          <a:p>
            <a:pPr marL="628650" lvl="1" indent="-171450">
              <a:buFont typeface="Arial"/>
              <a:buChar char="•"/>
            </a:pPr>
            <a:endParaRPr lang="fr-FR" sz="1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fr-F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Participation du tuteur à la fête de remise des diplômes ou de fin de formation.</a:t>
            </a:r>
          </a:p>
          <a:p>
            <a:pPr lvl="1"/>
            <a:endParaRPr lang="fr-FR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fr-F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Invitation des tuteurs à participer aux forums </a:t>
            </a:r>
            <a:r>
              <a:rPr lang="fr-F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étudiants </a:t>
            </a:r>
            <a:r>
              <a:rPr lang="fr-F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(recrutement, alternance).</a:t>
            </a:r>
            <a:endParaRPr lang="fr-FR" sz="1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lvl="1"/>
            <a:endParaRPr lang="fr-FR" sz="1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fr-F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Valorisation </a:t>
            </a:r>
            <a:r>
              <a:rPr lang="fr-F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du parcours </a:t>
            </a:r>
            <a:r>
              <a:rPr lang="fr-FR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professionnel du tuteur :</a:t>
            </a:r>
          </a:p>
          <a:p>
            <a:pPr marL="628650" lvl="1" indent="-171450">
              <a:spcBef>
                <a:spcPts val="500"/>
              </a:spcBef>
              <a:buFont typeface="Arial"/>
              <a:buChar char="•"/>
            </a:pP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v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alorisation de la fonction tutorale dans les missions du salarié (inscription des activités tutorales comme objectifs annuels du salarié).</a:t>
            </a:r>
            <a:endParaRPr lang="fr-FR" sz="1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628650" lvl="1" indent="-171450">
              <a:spcBef>
                <a:spcPts val="500"/>
              </a:spcBef>
              <a:buFont typeface="Arial"/>
              <a:buChar char="•"/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développement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des compétences 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du tuteur et préfiguration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à 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la mobilité vers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d’autres 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fonctions (manager, formateur…).</a:t>
            </a: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0" y="8788400"/>
            <a:ext cx="1549400" cy="330200"/>
          </a:xfrm>
          <a:custGeom>
            <a:avLst/>
            <a:gdLst>
              <a:gd name="T0" fmla="*/ 0 w 3040"/>
              <a:gd name="T1" fmla="+- 0 16838 16121"/>
              <a:gd name="T2" fmla="*/ 16838 h 717"/>
              <a:gd name="T3" fmla="*/ 3040 w 3040"/>
              <a:gd name="T4" fmla="+- 0 16838 16121"/>
              <a:gd name="T5" fmla="*/ 16838 h 717"/>
              <a:gd name="T6" fmla="*/ 3040 w 3040"/>
              <a:gd name="T7" fmla="+- 0 16121 16121"/>
              <a:gd name="T8" fmla="*/ 16121 h 717"/>
              <a:gd name="T9" fmla="*/ 0 w 3040"/>
              <a:gd name="T10" fmla="+- 0 16121 16121"/>
              <a:gd name="T11" fmla="*/ 16121 h 717"/>
              <a:gd name="T12" fmla="*/ 0 w 3040"/>
              <a:gd name="T13" fmla="+- 0 16838 16121"/>
              <a:gd name="T14" fmla="*/ 16838 h 717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3040" h="717">
                <a:moveTo>
                  <a:pt x="0" y="717"/>
                </a:moveTo>
                <a:lnTo>
                  <a:pt x="3040" y="717"/>
                </a:lnTo>
                <a:lnTo>
                  <a:pt x="3040" y="0"/>
                </a:lnTo>
                <a:lnTo>
                  <a:pt x="0" y="0"/>
                </a:lnTo>
                <a:lnTo>
                  <a:pt x="0" y="717"/>
                </a:lnTo>
              </a:path>
            </a:pathLst>
          </a:custGeom>
          <a:solidFill>
            <a:srgbClr val="C8D200"/>
          </a:solidFill>
          <a:ln>
            <a:noFill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900" smtClean="0">
                <a:solidFill>
                  <a:srgbClr val="FFFFFF"/>
                </a:solidFill>
                <a:effectLst/>
                <a:latin typeface="Arial"/>
                <a:ea typeface="Arial"/>
                <a:cs typeface="Times New Roman"/>
              </a:rPr>
              <a:t>Mise à jour 10/06/15 </a:t>
            </a:r>
            <a:endParaRPr lang="fr-FR" sz="900">
              <a:effectLst/>
              <a:latin typeface="Arial"/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413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70"/>
          <p:cNvSpPr txBox="1"/>
          <p:nvPr/>
        </p:nvSpPr>
        <p:spPr>
          <a:xfrm>
            <a:off x="158045" y="1149799"/>
            <a:ext cx="6547556" cy="323029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dirty="0" smtClean="0">
                <a:solidFill>
                  <a:schemeClr val="accent5">
                    <a:lumMod val="50000"/>
                  </a:schemeClr>
                </a:solidFill>
                <a:latin typeface="Times" pitchFamily="18" charset="0"/>
                <a:cs typeface="Arial"/>
              </a:rPr>
              <a:t>2 MODÈLES D’AFFICHE </a:t>
            </a:r>
          </a:p>
          <a:p>
            <a:pPr algn="ctr">
              <a:lnSpc>
                <a:spcPct val="150000"/>
              </a:lnSpc>
            </a:pPr>
            <a:r>
              <a:rPr lang="fr-FR" sz="1600" b="1" dirty="0" smtClean="0">
                <a:solidFill>
                  <a:schemeClr val="accent5">
                    <a:lumMod val="50000"/>
                  </a:schemeClr>
                </a:solidFill>
                <a:latin typeface="Times" pitchFamily="18" charset="0"/>
                <a:cs typeface="Arial"/>
              </a:rPr>
              <a:t>POUR LA PROMOTION DU TUTORAT</a:t>
            </a:r>
          </a:p>
          <a:p>
            <a:pPr algn="ctr">
              <a:lnSpc>
                <a:spcPct val="150000"/>
              </a:lnSpc>
            </a:pPr>
            <a:endParaRPr lang="fr-FR" sz="1600" b="1" dirty="0">
              <a:solidFill>
                <a:schemeClr val="accent5">
                  <a:lumMod val="50000"/>
                </a:schemeClr>
              </a:solidFill>
              <a:latin typeface="Times" pitchFamily="18" charset="0"/>
              <a:cs typeface="Arial"/>
            </a:endParaRPr>
          </a:p>
          <a:p>
            <a:pPr algn="ctr">
              <a:lnSpc>
                <a:spcPct val="150000"/>
              </a:lnSpc>
            </a:pPr>
            <a:endParaRPr lang="fr-FR" sz="1600" b="1" dirty="0" smtClean="0">
              <a:solidFill>
                <a:schemeClr val="accent5">
                  <a:lumMod val="50000"/>
                </a:schemeClr>
              </a:solidFill>
              <a:latin typeface="Times" pitchFamily="18" charset="0"/>
              <a:cs typeface="Arial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 d’affiche pour la promotion du tutorat « Et si je devenais tuteur ? 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 d’affiche pour la promotion du tutorat « Un tuteur… pourquoi ? »</a:t>
            </a:r>
          </a:p>
          <a:p>
            <a:pPr algn="ctr">
              <a:lnSpc>
                <a:spcPct val="150000"/>
              </a:lnSpc>
            </a:pPr>
            <a:endParaRPr lang="fr-FR" sz="1600" b="1" dirty="0">
              <a:solidFill>
                <a:schemeClr val="accent5">
                  <a:lumMod val="50000"/>
                </a:schemeClr>
              </a:solidFill>
              <a:latin typeface="Times" pitchFamily="18" charset="0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424787"/>
            <a:ext cx="6858000" cy="284817"/>
          </a:xfrm>
          <a:prstGeom prst="rect">
            <a:avLst/>
          </a:prstGeom>
          <a:solidFill>
            <a:srgbClr val="215968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 smtClean="0">
                <a:latin typeface="Arial"/>
                <a:ea typeface="Arial"/>
                <a:cs typeface="Arial"/>
              </a:rPr>
              <a:t>OUTILS</a:t>
            </a:r>
            <a:endParaRPr lang="fr-FR" sz="1400" dirty="0"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8788400"/>
            <a:ext cx="1549400" cy="330200"/>
          </a:xfrm>
          <a:custGeom>
            <a:avLst/>
            <a:gdLst>
              <a:gd name="T0" fmla="*/ 0 w 3040"/>
              <a:gd name="T1" fmla="+- 0 16838 16121"/>
              <a:gd name="T2" fmla="*/ 16838 h 717"/>
              <a:gd name="T3" fmla="*/ 3040 w 3040"/>
              <a:gd name="T4" fmla="+- 0 16838 16121"/>
              <a:gd name="T5" fmla="*/ 16838 h 717"/>
              <a:gd name="T6" fmla="*/ 3040 w 3040"/>
              <a:gd name="T7" fmla="+- 0 16121 16121"/>
              <a:gd name="T8" fmla="*/ 16121 h 717"/>
              <a:gd name="T9" fmla="*/ 0 w 3040"/>
              <a:gd name="T10" fmla="+- 0 16121 16121"/>
              <a:gd name="T11" fmla="*/ 16121 h 717"/>
              <a:gd name="T12" fmla="*/ 0 w 3040"/>
              <a:gd name="T13" fmla="+- 0 16838 16121"/>
              <a:gd name="T14" fmla="*/ 16838 h 717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3040" h="717">
                <a:moveTo>
                  <a:pt x="0" y="717"/>
                </a:moveTo>
                <a:lnTo>
                  <a:pt x="3040" y="717"/>
                </a:lnTo>
                <a:lnTo>
                  <a:pt x="3040" y="0"/>
                </a:lnTo>
                <a:lnTo>
                  <a:pt x="0" y="0"/>
                </a:lnTo>
                <a:lnTo>
                  <a:pt x="0" y="717"/>
                </a:lnTo>
              </a:path>
            </a:pathLst>
          </a:custGeom>
          <a:solidFill>
            <a:srgbClr val="C8D200"/>
          </a:solidFill>
          <a:ln>
            <a:noFill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900" dirty="0" smtClean="0">
                <a:solidFill>
                  <a:srgbClr val="FFFFFF"/>
                </a:solidFill>
                <a:effectLst/>
                <a:latin typeface="Arial"/>
                <a:ea typeface="Arial"/>
                <a:cs typeface="Times New Roman"/>
              </a:rPr>
              <a:t>Mise à jour 10/06/15 </a:t>
            </a:r>
            <a:endParaRPr lang="fr-FR" sz="900" dirty="0">
              <a:effectLst/>
              <a:latin typeface="Arial"/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98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2"/>
          <a:stretch/>
        </p:blipFill>
        <p:spPr>
          <a:xfrm>
            <a:off x="178744" y="5901594"/>
            <a:ext cx="6470411" cy="191031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6"/>
          <a:stretch/>
        </p:blipFill>
        <p:spPr>
          <a:xfrm>
            <a:off x="246006" y="2673154"/>
            <a:ext cx="6403150" cy="24181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6858000" cy="18400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 dirty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4" t="4348" r="22469"/>
          <a:stretch/>
        </p:blipFill>
        <p:spPr>
          <a:xfrm>
            <a:off x="304800" y="417688"/>
            <a:ext cx="1309869" cy="1422401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715910" y="197554"/>
            <a:ext cx="1930401" cy="846667"/>
          </a:xfrm>
          <a:prstGeom prst="cloudCallout">
            <a:avLst>
              <a:gd name="adj1" fmla="val -78868"/>
              <a:gd name="adj2" fmla="val 916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b="1" dirty="0" smtClean="0">
                <a:solidFill>
                  <a:srgbClr val="C41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si je devenais tuteur ? </a:t>
            </a:r>
            <a:endParaRPr lang="fr-FR" sz="1600" b="1" dirty="0">
              <a:solidFill>
                <a:srgbClr val="C41F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63435" y="1963600"/>
            <a:ext cx="29445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J’aimerais…</a:t>
            </a:r>
            <a:endParaRPr lang="fr-FR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 de texte 70"/>
          <p:cNvSpPr txBox="1"/>
          <p:nvPr/>
        </p:nvSpPr>
        <p:spPr>
          <a:xfrm>
            <a:off x="165402" y="2668836"/>
            <a:ext cx="3078435" cy="30454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fr-FR" sz="1400" b="1" i="1" dirty="0" smtClean="0">
                <a:solidFill>
                  <a:srgbClr val="C41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partager 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 métier avec un jeune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endParaRPr lang="fr-F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 de texte 70"/>
          <p:cNvSpPr txBox="1"/>
          <p:nvPr/>
        </p:nvSpPr>
        <p:spPr>
          <a:xfrm>
            <a:off x="152058" y="3185092"/>
            <a:ext cx="3616375" cy="33417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l’</a:t>
            </a:r>
            <a:r>
              <a:rPr lang="fr-FR" sz="1400" b="1" i="1" dirty="0" smtClean="0">
                <a:solidFill>
                  <a:srgbClr val="C41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accompagner</a:t>
            </a:r>
            <a:r>
              <a:rPr lang="fr-FR" sz="1400" b="1" i="1" dirty="0" smtClean="0">
                <a:solidFill>
                  <a:srgbClr val="7793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découvrir ce métier,</a:t>
            </a:r>
          </a:p>
          <a:p>
            <a:endParaRPr lang="fr-FR" sz="1400" b="1" strike="sngStrike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 de texte 70"/>
          <p:cNvSpPr txBox="1"/>
          <p:nvPr/>
        </p:nvSpPr>
        <p:spPr>
          <a:xfrm>
            <a:off x="165402" y="4750180"/>
            <a:ext cx="4752264" cy="30016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lui faire </a:t>
            </a:r>
            <a:r>
              <a:rPr lang="fr-FR" sz="1400" b="1" i="1" dirty="0" smtClean="0">
                <a:solidFill>
                  <a:srgbClr val="C41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découvrir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monde de l’aérien.</a:t>
            </a:r>
          </a:p>
        </p:txBody>
      </p:sp>
      <p:sp>
        <p:nvSpPr>
          <p:cNvPr id="11" name="Zone de texte 70"/>
          <p:cNvSpPr txBox="1"/>
          <p:nvPr/>
        </p:nvSpPr>
        <p:spPr>
          <a:xfrm>
            <a:off x="178745" y="4207928"/>
            <a:ext cx="3589688" cy="32274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fr-FR" sz="1400" b="1" i="1" dirty="0" smtClean="0">
                <a:solidFill>
                  <a:srgbClr val="C41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contribuer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son insertion professionnelle,</a:t>
            </a:r>
          </a:p>
          <a:p>
            <a:endParaRPr lang="fr-FR" sz="14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 de texte 70"/>
          <p:cNvSpPr txBox="1"/>
          <p:nvPr/>
        </p:nvSpPr>
        <p:spPr>
          <a:xfrm>
            <a:off x="178745" y="3698337"/>
            <a:ext cx="3522133" cy="295684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l’</a:t>
            </a:r>
            <a:r>
              <a:rPr lang="fr-FR" sz="1400" b="1" i="1" dirty="0" smtClean="0">
                <a:solidFill>
                  <a:srgbClr val="C41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aider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fr-FR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devenir un 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 professionnel,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201345" y="5125678"/>
            <a:ext cx="662472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Times" pitchFamily="18" charset="0"/>
              </a:rPr>
              <a:t>Cela serait l’occasion pour moi de…</a:t>
            </a:r>
            <a:endParaRPr lang="fr-FR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  <a:latin typeface="Times" pitchFamily="18" charset="0"/>
            </a:endParaRPr>
          </a:p>
        </p:txBody>
      </p:sp>
      <p:sp>
        <p:nvSpPr>
          <p:cNvPr id="16" name="Zone de texte 70"/>
          <p:cNvSpPr txBox="1"/>
          <p:nvPr/>
        </p:nvSpPr>
        <p:spPr>
          <a:xfrm>
            <a:off x="67135" y="6963584"/>
            <a:ext cx="4948798" cy="32402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fr-FR" sz="1400" b="1" i="1" dirty="0" smtClean="0">
                <a:solidFill>
                  <a:srgbClr val="C41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prendre du recul 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 ma pratique professionnelle,</a:t>
            </a:r>
          </a:p>
          <a:p>
            <a:endParaRPr lang="fr-FR" sz="14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 de texte 70"/>
          <p:cNvSpPr txBox="1"/>
          <p:nvPr/>
        </p:nvSpPr>
        <p:spPr>
          <a:xfrm>
            <a:off x="67135" y="6439027"/>
            <a:ext cx="4948798" cy="34932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fr-FR" sz="1400" b="1" i="1" dirty="0" smtClean="0">
                <a:solidFill>
                  <a:srgbClr val="C41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diversifier 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 activités,</a:t>
            </a:r>
          </a:p>
          <a:p>
            <a:endParaRPr lang="fr-FR" sz="1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 de texte 70"/>
          <p:cNvSpPr txBox="1"/>
          <p:nvPr/>
        </p:nvSpPr>
        <p:spPr>
          <a:xfrm>
            <a:off x="67135" y="5918042"/>
            <a:ext cx="4948798" cy="33817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fr-FR" sz="1400" b="1" i="1" dirty="0" smtClean="0">
                <a:solidFill>
                  <a:srgbClr val="C41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transmettre 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 savoir-faire,</a:t>
            </a:r>
          </a:p>
          <a:p>
            <a:endParaRPr lang="fr-FR" sz="1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 de texte 70"/>
          <p:cNvSpPr txBox="1"/>
          <p:nvPr/>
        </p:nvSpPr>
        <p:spPr>
          <a:xfrm>
            <a:off x="67135" y="7462841"/>
            <a:ext cx="4948798" cy="388012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fr-FR" sz="1400" b="1" i="1" dirty="0" smtClean="0">
                <a:solidFill>
                  <a:srgbClr val="C41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tester </a:t>
            </a:r>
            <a:r>
              <a:rPr lang="fr-FR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 compétences de pédagogue.</a:t>
            </a:r>
          </a:p>
          <a:p>
            <a:endParaRPr lang="fr-FR" sz="1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15052" y="8489400"/>
            <a:ext cx="6873051" cy="627270"/>
          </a:xfrm>
          <a:prstGeom prst="rect">
            <a:avLst/>
          </a:prstGeom>
          <a:gradFill>
            <a:gsLst>
              <a:gs pos="65000">
                <a:srgbClr val="B7DEE8"/>
              </a:gs>
              <a:gs pos="75000">
                <a:schemeClr val="bg1">
                  <a:lumMod val="95000"/>
                </a:schemeClr>
              </a:gs>
            </a:gsLst>
            <a:lin ang="1620000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-22577" y="7828359"/>
            <a:ext cx="68730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b="1" dirty="0">
                <a:solidFill>
                  <a:srgbClr val="4BACC6"/>
                </a:solidFill>
                <a:latin typeface="Times" pitchFamily="18" charset="0"/>
                <a:cs typeface="Arial"/>
              </a:rPr>
              <a:t>VOUS ÊTES </a:t>
            </a:r>
            <a:r>
              <a:rPr lang="fr-FR" b="1" dirty="0" smtClean="0">
                <a:solidFill>
                  <a:srgbClr val="4BACC6"/>
                </a:solidFill>
                <a:latin typeface="Times" pitchFamily="18" charset="0"/>
                <a:cs typeface="Arial"/>
              </a:rPr>
              <a:t>INTÉRESSÉ(E) ?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-15051" y="8352661"/>
            <a:ext cx="68730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1400" b="1" i="1" dirty="0" smtClean="0">
                <a:solidFill>
                  <a:srgbClr val="C41F02"/>
                </a:solidFill>
                <a:latin typeface="Times" pitchFamily="18" charset="0"/>
                <a:cs typeface="Arial"/>
              </a:rPr>
              <a:t>Prenez contact avec…</a:t>
            </a:r>
            <a:endParaRPr lang="fr-FR" sz="1400" b="1" i="1" dirty="0">
              <a:solidFill>
                <a:srgbClr val="C41F02"/>
              </a:solidFill>
              <a:latin typeface="Times" pitchFamily="18" charset="0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87952" y="853994"/>
            <a:ext cx="3461204" cy="621375"/>
          </a:xfrm>
          <a:prstGeom prst="rect">
            <a:avLst/>
          </a:prstGeom>
        </p:spPr>
        <p:txBody>
          <a:bodyPr wrap="none">
            <a:prstTxWarp prst="textSlantUp">
              <a:avLst/>
            </a:prstTxWarp>
            <a:spAutoFit/>
          </a:bodyPr>
          <a:lstStyle/>
          <a:p>
            <a:pPr algn="ctr">
              <a:lnSpc>
                <a:spcPct val="135000"/>
              </a:lnSpc>
            </a:pPr>
            <a:r>
              <a:rPr lang="fr-FR" i="1" dirty="0">
                <a:ln w="3175"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bonnes raisons de devenir </a:t>
            </a:r>
            <a:r>
              <a:rPr lang="fr-FR" i="1" dirty="0" smtClean="0">
                <a:ln w="3175"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tuteur !</a:t>
            </a:r>
            <a:endParaRPr lang="fr-FR" i="1" dirty="0">
              <a:ln w="3175">
                <a:noFill/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598" y="90311"/>
            <a:ext cx="6637868" cy="8963377"/>
          </a:xfrm>
          <a:prstGeom prst="rect">
            <a:avLst/>
          </a:prstGeom>
          <a:solidFill>
            <a:schemeClr val="bg1">
              <a:alpha val="48000"/>
            </a:schemeClr>
          </a:solidFill>
          <a:ln w="28575">
            <a:solidFill>
              <a:srgbClr val="002060"/>
            </a:solidFill>
          </a:ln>
          <a:effectLst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10066" y="292354"/>
            <a:ext cx="6637868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3175">
                  <a:noFill/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" pitchFamily="18" charset="0"/>
              </a:rPr>
              <a:t>UN TUTEUR … POURQUOI ?</a:t>
            </a:r>
            <a:endParaRPr lang="fr-FR" sz="3200" b="1" cap="none" spc="0" dirty="0">
              <a:ln w="3175">
                <a:noFill/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" pitchFamily="18" charset="0"/>
            </a:endParaRPr>
          </a:p>
        </p:txBody>
      </p:sp>
      <p:sp>
        <p:nvSpPr>
          <p:cNvPr id="9" name="Zone de texte 70"/>
          <p:cNvSpPr txBox="1"/>
          <p:nvPr/>
        </p:nvSpPr>
        <p:spPr>
          <a:xfrm>
            <a:off x="198964" y="1088264"/>
            <a:ext cx="6434668" cy="111732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1500" b="1" i="1" dirty="0" smtClean="0">
                <a:solidFill>
                  <a:srgbClr val="C00000"/>
                </a:solidFill>
                <a:latin typeface="Times" pitchFamily="18" charset="0"/>
                <a:cs typeface="Arial"/>
              </a:rPr>
              <a:t>« Ma tutrice a su se rendre disponible, me déléguer des tâches et me responsabiliser, ce qui m’a donné encore plus envie de m’investir et de fournir le meilleur travail possible. »</a:t>
            </a:r>
            <a:endParaRPr lang="fr-FR" sz="1500" b="1" i="1" dirty="0">
              <a:solidFill>
                <a:srgbClr val="C00000"/>
              </a:solidFill>
              <a:latin typeface="Times" pitchFamily="18" charset="0"/>
              <a:cs typeface="Arial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648" y="2597529"/>
            <a:ext cx="2783029" cy="1779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1500000" rev="2154000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Zone de texte 70"/>
          <p:cNvSpPr txBox="1"/>
          <p:nvPr/>
        </p:nvSpPr>
        <p:spPr>
          <a:xfrm>
            <a:off x="117121" y="2682624"/>
            <a:ext cx="3712316" cy="76624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fr-FR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Arial"/>
              </a:rPr>
              <a:t>« J’ai profité des conseils d’un professionnel expérimenté, qui a été à l’écoute pour me faire progresser. »</a:t>
            </a:r>
          </a:p>
        </p:txBody>
      </p:sp>
      <p:sp>
        <p:nvSpPr>
          <p:cNvPr id="14" name="Zone de texte 70"/>
          <p:cNvSpPr txBox="1"/>
          <p:nvPr/>
        </p:nvSpPr>
        <p:spPr>
          <a:xfrm>
            <a:off x="93130" y="3792956"/>
            <a:ext cx="3729252" cy="71400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fr-FR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Arial"/>
              </a:rPr>
              <a:t>« Mon tuteur a su me mettre en confiance, même pour des activités qui semblaient au-dessus de mon niveau, il a su créer des défis. »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8" y="5577661"/>
            <a:ext cx="2878667" cy="1920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1500000" rev="2154000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Zone de texte 70"/>
          <p:cNvSpPr txBox="1"/>
          <p:nvPr/>
        </p:nvSpPr>
        <p:spPr>
          <a:xfrm>
            <a:off x="2996657" y="6371197"/>
            <a:ext cx="3576204" cy="64044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fr-FR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Arial"/>
              </a:rPr>
              <a:t>« J’ai senti que mon </a:t>
            </a:r>
            <a:r>
              <a:rPr lang="fr-FR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Arial"/>
              </a:rPr>
              <a:t>tuteur investissait sur </a:t>
            </a:r>
            <a:r>
              <a:rPr lang="fr-FR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Arial"/>
              </a:rPr>
              <a:t>moi et croyait en mes capacités, ce qui </a:t>
            </a:r>
            <a:r>
              <a:rPr lang="fr-FR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Arial"/>
              </a:rPr>
              <a:t>m’a motivé </a:t>
            </a:r>
            <a:r>
              <a:rPr lang="fr-FR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Arial"/>
              </a:rPr>
              <a:t>et encouragé. »</a:t>
            </a:r>
          </a:p>
        </p:txBody>
      </p:sp>
      <p:sp>
        <p:nvSpPr>
          <p:cNvPr id="17" name="Zone de texte 70"/>
          <p:cNvSpPr txBox="1"/>
          <p:nvPr/>
        </p:nvSpPr>
        <p:spPr>
          <a:xfrm>
            <a:off x="3005125" y="7143033"/>
            <a:ext cx="3559268" cy="387374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fr-FR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Arial"/>
              </a:rPr>
              <a:t>« J’ai voulu devenir le responsable d’un employé spécial… un apprenti ! »</a:t>
            </a:r>
          </a:p>
        </p:txBody>
      </p:sp>
      <p:sp>
        <p:nvSpPr>
          <p:cNvPr id="18" name="Zone de texte 70"/>
          <p:cNvSpPr txBox="1"/>
          <p:nvPr/>
        </p:nvSpPr>
        <p:spPr>
          <a:xfrm>
            <a:off x="2996657" y="5593596"/>
            <a:ext cx="3576204" cy="59345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fr-FR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Arial"/>
              </a:rPr>
              <a:t>« Ayant moi-même été apprenti, j’ai voulu renvoyer l’ascenseur et passer de l’autre côté en devenant tuteur. »</a:t>
            </a:r>
          </a:p>
        </p:txBody>
      </p:sp>
      <p:sp>
        <p:nvSpPr>
          <p:cNvPr id="19" name="Zone de texte 70"/>
          <p:cNvSpPr txBox="1"/>
          <p:nvPr/>
        </p:nvSpPr>
        <p:spPr>
          <a:xfrm>
            <a:off x="105560" y="4762327"/>
            <a:ext cx="6621476" cy="371884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500" b="1" i="1" dirty="0" smtClean="0">
                <a:solidFill>
                  <a:srgbClr val="C00000"/>
                </a:solidFill>
                <a:latin typeface="Times" pitchFamily="18" charset="0"/>
                <a:cs typeface="Arial"/>
              </a:rPr>
              <a:t>« J’ai voulu transmettre mon expérience, mes connaissances et </a:t>
            </a:r>
          </a:p>
          <a:p>
            <a:pPr algn="ctr"/>
            <a:r>
              <a:rPr lang="fr-FR" sz="1500" b="1" i="1" dirty="0" smtClean="0">
                <a:solidFill>
                  <a:srgbClr val="C00000"/>
                </a:solidFill>
                <a:latin typeface="Times" pitchFamily="18" charset="0"/>
                <a:cs typeface="Arial"/>
              </a:rPr>
              <a:t>mon savoir-faire. »</a:t>
            </a:r>
          </a:p>
        </p:txBody>
      </p:sp>
      <p:sp>
        <p:nvSpPr>
          <p:cNvPr id="20" name="Zone de texte 70"/>
          <p:cNvSpPr txBox="1"/>
          <p:nvPr/>
        </p:nvSpPr>
        <p:spPr>
          <a:xfrm>
            <a:off x="93130" y="7730799"/>
            <a:ext cx="6646336" cy="44327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fr-FR" sz="1200" b="1" i="1" dirty="0" smtClean="0">
                <a:solidFill>
                  <a:schemeClr val="tx1"/>
                </a:solidFill>
                <a:latin typeface="Times" pitchFamily="18" charset="0"/>
                <a:cs typeface="Arial"/>
              </a:rPr>
              <a:t>« En tant que tuteur, j’ai profité d’une aide dans mon travail et des connaissances actualisées du jeune. Un véritable échange… »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4926" y="8304263"/>
            <a:ext cx="661300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b="1" dirty="0">
                <a:solidFill>
                  <a:srgbClr val="4BACC6"/>
                </a:solidFill>
                <a:latin typeface="Times" pitchFamily="18" charset="0"/>
                <a:cs typeface="Arial"/>
              </a:rPr>
              <a:t>VOUS ÊTES </a:t>
            </a:r>
            <a:r>
              <a:rPr lang="fr-FR" sz="1600" b="1" dirty="0" smtClean="0">
                <a:solidFill>
                  <a:srgbClr val="4BACC6"/>
                </a:solidFill>
                <a:latin typeface="Times" pitchFamily="18" charset="0"/>
                <a:cs typeface="Arial"/>
              </a:rPr>
              <a:t>INTÉRESSÉ(E) ? </a:t>
            </a:r>
          </a:p>
          <a:p>
            <a:pPr algn="ctr">
              <a:spcAft>
                <a:spcPts val="600"/>
              </a:spcAft>
            </a:pPr>
            <a:r>
              <a:rPr lang="fr-FR" sz="1600" b="1" dirty="0" smtClean="0">
                <a:solidFill>
                  <a:srgbClr val="4BACC6"/>
                </a:solidFill>
                <a:latin typeface="Times" pitchFamily="18" charset="0"/>
                <a:cs typeface="Arial"/>
              </a:rPr>
              <a:t>PRENEZ </a:t>
            </a:r>
            <a:r>
              <a:rPr lang="fr-FR" sz="1600" b="1" dirty="0">
                <a:solidFill>
                  <a:srgbClr val="4BACC6"/>
                </a:solidFill>
                <a:latin typeface="Times" pitchFamily="18" charset="0"/>
                <a:cs typeface="Arial"/>
              </a:rPr>
              <a:t>CONTACT AVEC…</a:t>
            </a:r>
          </a:p>
        </p:txBody>
      </p:sp>
    </p:spTree>
    <p:extLst>
      <p:ext uri="{BB962C8B-B14F-4D97-AF65-F5344CB8AC3E}">
        <p14:creationId xmlns:p14="http://schemas.microsoft.com/office/powerpoint/2010/main" val="29334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par défau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29131</TotalTime>
  <Words>510</Words>
  <Application>Microsoft Office PowerPoint</Application>
  <PresentationFormat>Affichage à l'écran (4:3)</PresentationFormat>
  <Paragraphs>95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2" baseType="lpstr">
      <vt:lpstr>Arial</vt:lpstr>
      <vt:lpstr>Arial </vt:lpstr>
      <vt:lpstr>Calibri</vt:lpstr>
      <vt:lpstr>Frutiger LT Std 45 Light</vt:lpstr>
      <vt:lpstr>Times</vt:lpstr>
      <vt:lpstr>Times New Roman</vt:lpstr>
      <vt:lpstr>Thème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</dc:creator>
  <cp:lastModifiedBy>Tania Lanclume</cp:lastModifiedBy>
  <cp:revision>187</cp:revision>
  <cp:lastPrinted>2014-12-01T08:23:09Z</cp:lastPrinted>
  <dcterms:created xsi:type="dcterms:W3CDTF">2014-05-20T12:42:35Z</dcterms:created>
  <dcterms:modified xsi:type="dcterms:W3CDTF">2015-06-11T16:44:51Z</dcterms:modified>
</cp:coreProperties>
</file>