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0" r:id="rId4"/>
    <p:sldId id="261" r:id="rId5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6302A"/>
    <a:srgbClr val="7B6F5E"/>
    <a:srgbClr val="9F3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51" autoAdjust="0"/>
  </p:normalViewPr>
  <p:slideViewPr>
    <p:cSldViewPr snapToGrid="0" snapToObjects="1">
      <p:cViewPr>
        <p:scale>
          <a:sx n="115" d="100"/>
          <a:sy n="115" d="100"/>
        </p:scale>
        <p:origin x="-74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A0E7-8E6B-CF4D-A5DD-1C12988CDF6D}" type="datetimeFigureOut">
              <a:rPr lang="fr-FR" smtClean="0"/>
              <a:t>10/06/15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3B34-49CE-6A43-A716-EE3E230B6D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5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A0E7-8E6B-CF4D-A5DD-1C12988CDF6D}" type="datetimeFigureOut">
              <a:rPr lang="fr-FR" smtClean="0"/>
              <a:t>10/06/15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3B34-49CE-6A43-A716-EE3E230B6D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36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Frutiger LT Std 45 Light"/>
          <a:ea typeface="+mj-ea"/>
          <a:cs typeface="Frutiger LT Std 45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alternance-en-region.com/agenda-alternance/" TargetMode="External"/><Relationship Id="rId5" Type="http://schemas.openxmlformats.org/officeDocument/2006/relationships/hyperlink" Target="http://www.alternancemploi.com/breve-actualite/opcalia-favorise-alternance-6227.html" TargetMode="External"/><Relationship Id="rId6" Type="http://schemas.openxmlformats.org/officeDocument/2006/relationships/hyperlink" Target="http://www.opcalia.com/zoom-sur/zoom-sur/zoom/show/Zoom/decouvrez-moncontratprocom/" TargetMode="External"/><Relationship Id="rId7" Type="http://schemas.openxmlformats.org/officeDocument/2006/relationships/hyperlink" Target="https://www.alternance.emploi.gouv.fr/portail_alternance/jcms/pa_5012/navigation/accuei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cta.cci-paris-idf.fr/uploads/_dfc_ccip/ani_fichiers/tableau-comparatif-apprentissage-professionnalisation-mars-2014.pdf" TargetMode="External"/><Relationship Id="rId4" Type="http://schemas.openxmlformats.org/officeDocument/2006/relationships/hyperlink" Target="http://www.emploi.gouv.fr/thematiques/formation-alternance" TargetMode="External"/><Relationship Id="rId5" Type="http://schemas.openxmlformats.org/officeDocument/2006/relationships/hyperlink" Target="http://www.emploi.gouv.fr/_pdf/fiche_contrat_apprentissage.pdf" TargetMode="External"/><Relationship Id="rId6" Type="http://schemas.openxmlformats.org/officeDocument/2006/relationships/hyperlink" Target="http://www.emploi.gouv.fr/_pdf/fiche_contrat_professionnalisation.pdf" TargetMode="External"/><Relationship Id="rId7" Type="http://schemas.openxmlformats.org/officeDocument/2006/relationships/hyperlink" Target="http://www.opcalia.com/telecharger/fiches-techniquesfocus/fiches-techniques/le-contrat-dapprentissage/" TargetMode="External"/><Relationship Id="rId8" Type="http://schemas.openxmlformats.org/officeDocument/2006/relationships/hyperlink" Target="http://www.opcalia.com/telecharger/fiches/fiches-techniques/le-contrat-de-professionnalisation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calia.com/telecharger/fiches/fiches-focus/la-fonction-tutorale-dans-le-cadre-de-la-professionnalisation/" TargetMode="External"/><Relationship Id="rId4" Type="http://schemas.openxmlformats.org/officeDocument/2006/relationships/hyperlink" Target="http://www.agefiph.fr/Actus-Publications/Fil-d-actu/Decouvrez-le-guide-Handicap-et-Alternance" TargetMode="External"/><Relationship Id="rId5" Type="http://schemas.openxmlformats.org/officeDocument/2006/relationships/hyperlink" Target="http://www.emploi.gouv.fr/thematiques/formation-alternance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calia.com/fileadmin/user_upload/Telecharger/guide_tuteur/CAHIER_TUTEUR_020410_BD.pdf" TargetMode="External"/><Relationship Id="rId4" Type="http://schemas.openxmlformats.org/officeDocument/2006/relationships/hyperlink" Target="http://v1.opcalia-idf.com/pdf/modeles_documents/AttestationProfessionnalisation.pdf" TargetMode="External"/><Relationship Id="rId5" Type="http://schemas.openxmlformats.org/officeDocument/2006/relationships/hyperlink" Target="http://www.opcalia.com/zoom-sur/zoom-sur/zoom/show/Zoom/tuteur-pro/" TargetMode="External"/><Relationship Id="rId6" Type="http://schemas.openxmlformats.org/officeDocument/2006/relationships/hyperlink" Target="http://espaceformation.opcalia.com/fr/outils-multimedia/thandem-v2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533"/>
            <a:ext cx="384830" cy="8045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20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  <p:sp>
        <p:nvSpPr>
          <p:cNvPr id="22" name="Zone de texte 141"/>
          <p:cNvSpPr txBox="1"/>
          <p:nvPr/>
        </p:nvSpPr>
        <p:spPr>
          <a:xfrm>
            <a:off x="1124136" y="123191"/>
            <a:ext cx="5714562" cy="5823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 smtClean="0">
                <a:solidFill>
                  <a:srgbClr val="E03972"/>
                </a:solidFill>
                <a:effectLst/>
                <a:latin typeface="Arial "/>
                <a:ea typeface="Arial"/>
                <a:cs typeface="Arial "/>
              </a:rPr>
              <a:t>Ressources </a:t>
            </a:r>
            <a:r>
              <a:rPr lang="fr-FR" sz="2000" b="1" dirty="0" smtClean="0">
                <a:solidFill>
                  <a:srgbClr val="E03972"/>
                </a:solidFill>
                <a:effectLst/>
                <a:latin typeface="Arial "/>
                <a:ea typeface="Arial"/>
                <a:cs typeface="Arial "/>
              </a:rPr>
              <a:t>sur l’alternance et le tutorat</a:t>
            </a:r>
          </a:p>
          <a:p>
            <a:pPr algn="ctr"/>
            <a:r>
              <a:rPr lang="fr-FR" sz="900" b="1" i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À </a:t>
            </a:r>
            <a:r>
              <a:rPr lang="fr-FR" sz="900" b="1" i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destination de la fonction RH et des dirigeants d’entreprise</a:t>
            </a:r>
            <a:endParaRPr lang="fr-FR" sz="900" i="1" dirty="0">
              <a:effectLst/>
              <a:latin typeface="Arial "/>
              <a:ea typeface="Arial"/>
              <a:cs typeface="Arial 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4137" y="2962596"/>
            <a:ext cx="6453863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INFORMATIONS SUR L’ALTERNANCE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84829" y="1232915"/>
            <a:ext cx="641973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SOMMAIRE DE LA FICHE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Informations sur l’alternance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Informations sur l’alternance et le handicap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Information sur le financement de la formation de tuteur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Outils de mise en œuvre du tutorat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Offre de formation Opcalia sur le tutorat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2" y="0"/>
            <a:ext cx="1084184" cy="705533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60935"/>
              </p:ext>
            </p:extLst>
          </p:nvPr>
        </p:nvGraphicFramePr>
        <p:xfrm>
          <a:off x="628556" y="3888366"/>
          <a:ext cx="6054666" cy="41200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8704"/>
                <a:gridCol w="2347466"/>
                <a:gridCol w="1898496"/>
              </a:tblGrid>
              <a:tr h="24910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Ressource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Contenu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Lien Internet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Appui des chambres de commerce et d’industrie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1" indent="-904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Offre d’informations et de conseils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 la mise en œuvre de l’alternance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(sélection des alternants, rédaction du contrat, rémunération…)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4"/>
                        </a:rPr>
                        <a:t>http://www.alternance-en-region.com/agenda-alternance/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Agenda de l’alternance :</a:t>
                      </a:r>
                    </a:p>
                    <a:p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Alternance en région Opcalia</a:t>
                      </a:r>
                    </a:p>
                    <a:p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1" indent="-904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 sur les événements régionaux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en lien avec l’alternance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5"/>
                        </a:rPr>
                        <a:t>http://www.alternancemploi.com/breve-actualite/opcalia-favorise-alternance-6227.html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Site </a:t>
                      </a:r>
                      <a:r>
                        <a:rPr lang="fr-FR" sz="10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Moncontratpro.com</a:t>
                      </a: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Opcalia 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Site d’information et de mise en relation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entre employeurs, salariés, organismes de formation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fr-FR" sz="1000" dirty="0" smtClean="0">
                        <a:latin typeface="Arial"/>
                        <a:cs typeface="Arial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-4762"/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6"/>
                        </a:rPr>
                        <a:t>http://www.opcalia.com/zoom-sur/zoom-sur/zoom/show/Zoom/decouvrez-moncontratprocom/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Contrats en alternance :</a:t>
                      </a:r>
                    </a:p>
                    <a:p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Le portail de l’alternance 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1" indent="-904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disponibles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les enjeux de l’alternance et les conditions de mobilisation des contrats en alternance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7"/>
                        </a:rPr>
                        <a:t>https://www.alternance.emploi.gouv.fr/portail_alternance/jcms/pa_5012/navigation/accueil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0" y="863600"/>
            <a:ext cx="10841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Fiche n° </a:t>
            </a:r>
            <a:r>
              <a:rPr lang="fr-FR" sz="1400" b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1</a:t>
            </a:r>
            <a:endParaRPr lang="fr-FR" sz="1400" b="1" dirty="0">
              <a:solidFill>
                <a:srgbClr val="E03972"/>
              </a:solidFill>
              <a:latin typeface="Arial "/>
              <a:ea typeface="Arial"/>
              <a:cs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347625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7658" cy="87884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22132"/>
              </p:ext>
            </p:extLst>
          </p:nvPr>
        </p:nvGraphicFramePr>
        <p:xfrm>
          <a:off x="583596" y="1333992"/>
          <a:ext cx="6054666" cy="59183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8704"/>
                <a:gridCol w="2347466"/>
                <a:gridCol w="1898496"/>
              </a:tblGrid>
              <a:tr h="24910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Ressource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Contenu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Lien Internet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Arial"/>
                          <a:cs typeface="Arial"/>
                        </a:rPr>
                        <a:t>Tableau comparatif contrat d’apprentissage/contrat</a:t>
                      </a:r>
                      <a:r>
                        <a:rPr lang="fr-FR" sz="1000" b="1" baseline="0" dirty="0" smtClean="0">
                          <a:latin typeface="Arial"/>
                          <a:cs typeface="Arial"/>
                        </a:rPr>
                        <a:t> de professionnalisation (2014)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-904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 les contrats d’apprentissage et de professionnalisation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3"/>
                        </a:rPr>
                        <a:t>http://www.dfcta.cci-paris-idf.fr/uploads/_dfc_ccip/ani_fichiers/tableau-comparatif-apprentissage-professionnalisation-mars-2014.pdf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Formations en alternance :</a:t>
                      </a:r>
                    </a:p>
                    <a:p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Le portail des politiques publiques de l’emploi et de la formation professionnelle </a:t>
                      </a:r>
                    </a:p>
                    <a:p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 les contrats d’apprentissage et de professionnalisation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fr-F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4"/>
                        </a:rPr>
                        <a:t>http://www.emploi.gouv.fr/thematiques/formation-alternance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Les fiches Internet de la DGEFP (2011)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 les contrats d’apprentissage et de professionnalisation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Contrat d’apprentissage :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5"/>
                        </a:rPr>
                        <a:t>http://www.emploi.gouv.fr/_pdf/fiche_contrat_apprentissage.pdf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Contrat de professionnalisation :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6"/>
                        </a:rPr>
                        <a:t>http://www.emploi.gouv.fr/_pdf/fiche_contrat_professionnalisation.pdf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Les fiches techniques Opcalia 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-904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 les contrats d’apprentissage et de professionnalisation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Contrat d’apprentissage :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7"/>
                        </a:rPr>
                        <a:t>http://www.opcalia.com/telecharger/fiches-techniquesfocus/fiches-techniques/le-contrat-dapprentissage/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Contrat de professionnalisation :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8"/>
                        </a:rPr>
                        <a:t>http://www.opcalia.com/telecharger/fiches/fiches-techniques/le-contrat-de-professionnalisation/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36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7658" cy="8788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404137" y="5680614"/>
            <a:ext cx="6453863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INFORMATIONS SUR LE FINANCEMENT DE LA FORMATION DE TUTEUR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91381"/>
              </p:ext>
            </p:extLst>
          </p:nvPr>
        </p:nvGraphicFramePr>
        <p:xfrm>
          <a:off x="590075" y="6447790"/>
          <a:ext cx="6054666" cy="12549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8704"/>
                <a:gridCol w="2347466"/>
                <a:gridCol w="1898496"/>
              </a:tblGrid>
              <a:tr h="24910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Ressource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Contenu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Lien Internet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Financement de la formation de tuteur dans le cadre de la professionnalisation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: Fiche technique Opcalia</a:t>
                      </a:r>
                    </a:p>
                    <a:p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Informations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sur les enjeux, les</a:t>
                      </a:r>
                      <a:r>
                        <a:rPr lang="fr-FR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conditions pour être tuteur, les missions du tuteur</a:t>
                      </a:r>
                      <a:r>
                        <a:rPr lang="fr-FR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et le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financement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3"/>
                        </a:rPr>
                        <a:t>http://www.opcalia.com/telecharger/fiches/fiches-focus/la-fonction-tutorale-dans-le-cadre-de-la-professionnalisation/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97658" y="890786"/>
            <a:ext cx="6453863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INFORMATIONS SUR L’ALTERNANCE ET LE HANDICAP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10996"/>
              </p:ext>
            </p:extLst>
          </p:nvPr>
        </p:nvGraphicFramePr>
        <p:xfrm>
          <a:off x="577117" y="1612077"/>
          <a:ext cx="6054666" cy="30227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8704"/>
                <a:gridCol w="2347466"/>
                <a:gridCol w="1898496"/>
              </a:tblGrid>
              <a:tr h="24910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Ressource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Contenu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Lien Internet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Guide handicap et alternance Opcalia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: </a:t>
                      </a:r>
                    </a:p>
                    <a:p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en partenariat avec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Agefiph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(novembre 2013) 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État des lieux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: l’alternance, une priorité nationale ; un vrai levier d’employabilité ; les chiffres clés</a:t>
                      </a:r>
                    </a:p>
                    <a:p>
                      <a:pPr marL="90488" lvl="0" indent="-90488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Développer un projet d’alternance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: le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sourcing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ou l’art de la mise en relation ; des parcours sur-mesure et des passerelles ; l’anticipation la clé du succès</a:t>
                      </a:r>
                    </a:p>
                    <a:p>
                      <a:pPr marL="90488" lvl="0" indent="-90488"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Passer à l’action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: l’alternance en pratique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4"/>
                        </a:rPr>
                        <a:t>http://www.agefiph.fr/Actus-Publications/Fil-d-actu/Decouvrez-le-guide-Handicap-et-Alternance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Formations en alternance :</a:t>
                      </a:r>
                    </a:p>
                    <a:p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Le portail des politiques publiques de l’emploi et de la formation professionnelle</a:t>
                      </a:r>
                    </a:p>
                    <a:p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Alternance pour les personnes handicapées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5"/>
                        </a:rPr>
                        <a:t>http://www.emploi.gouv.fr/thematiques/formation-alternance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096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7658" cy="87884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37920"/>
              </p:ext>
            </p:extLst>
          </p:nvPr>
        </p:nvGraphicFramePr>
        <p:xfrm>
          <a:off x="596416" y="1654965"/>
          <a:ext cx="6054666" cy="166641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8704"/>
                <a:gridCol w="2206361"/>
                <a:gridCol w="2039601"/>
              </a:tblGrid>
              <a:tr h="24910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Outil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Contenu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Lien Internet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Guide du tuteur en entreprise 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Kit méthodologique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« Le tutorat première approche » d’Opcalia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3"/>
                        </a:rPr>
                        <a:t>http://www.opcalia.com/fileadmin/user_upload/Telecharger/guide_tuteur/CAHIER_TUTEUR_020410_BD.pdf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Attestation professionnalisation Opcalia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lvl="0" indent="-88900">
                        <a:buFont typeface="Arial"/>
                        <a:buChar char="•"/>
                      </a:pPr>
                      <a:r>
                        <a:rPr lang="fr-FR" sz="1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Modèle</a:t>
                      </a:r>
                      <a:r>
                        <a:rPr lang="fr-FR" sz="10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0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d’at</a:t>
                      </a:r>
                      <a:r>
                        <a:rPr lang="fr-FR" sz="10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testation</a:t>
                      </a:r>
                      <a:r>
                        <a:rPr lang="fr-FR" sz="1000" b="0" dirty="0" smtClean="0">
                          <a:latin typeface="Arial"/>
                          <a:cs typeface="Arial"/>
                        </a:rPr>
                        <a:t> de professionnalisation</a:t>
                      </a:r>
                      <a:endParaRPr lang="fr-FR" sz="10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rgbClr val="262626"/>
                          </a:solidFill>
                          <a:latin typeface="Arial"/>
                          <a:cs typeface="Arial"/>
                          <a:hlinkClick r:id="rId4"/>
                        </a:rPr>
                        <a:t>http://v1.opcalia-idf.com/pdf/modeles_documents/AttestationProfessionnalisation.pdf</a:t>
                      </a:r>
                    </a:p>
                    <a:p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97658" y="909718"/>
            <a:ext cx="6453858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OUTILS DE MISE EN ŒUVRE DU TUTORAT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7653" y="4472660"/>
            <a:ext cx="6453863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OFFRE DE FORMATION OPCALIA SUR LE TUTORAT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96084"/>
              </p:ext>
            </p:extLst>
          </p:nvPr>
        </p:nvGraphicFramePr>
        <p:xfrm>
          <a:off x="596412" y="5206500"/>
          <a:ext cx="6054666" cy="28703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8704"/>
                <a:gridCol w="2347466"/>
                <a:gridCol w="1898496"/>
              </a:tblGrid>
              <a:tr h="24910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Offre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Contenu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Lien Internet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Formation en e-learning (</a:t>
                      </a:r>
                      <a:r>
                        <a:rPr lang="fr-FR" sz="10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TuteurPro</a:t>
                      </a: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) Opcalia 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 defTabSz="914400"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Solution formative en ligne sur-mesure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(14 heures)  pour les tuteurs encadrant des alternants</a:t>
                      </a:r>
                    </a:p>
                    <a:p>
                      <a:pPr marL="90488" lvl="0" indent="-90488" defTabSz="914400">
                        <a:buFont typeface="Arial"/>
                        <a:buChar char="•"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Formation financée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pour les entreprises de moins de 50 salariés</a:t>
                      </a:r>
                    </a:p>
                    <a:p>
                      <a:pPr marL="0" lvl="0" indent="0" defTabSz="914400">
                        <a:buFont typeface="Arial"/>
                        <a:buNone/>
                        <a:defRPr/>
                      </a:pP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5"/>
                        </a:rPr>
                        <a:t>http://www.opcalia.com/zoom-sur/zoom-sur/zoom/show/Zoom/tuteur-pro/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Offre </a:t>
                      </a:r>
                      <a:r>
                        <a:rPr lang="fr-FR" sz="10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Thandem</a:t>
                      </a: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Opcalia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lvl="0" indent="-90488" defTabSz="914400"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Solution formative sur-mesure 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pour les tuteurs encadrant des travailleurs handicapés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(démarche pédagogique associant formation en présentiel et accès à un espace Internet dédié).</a:t>
                      </a:r>
                    </a:p>
                    <a:p>
                      <a:pPr marL="90488" lvl="0" indent="-90488" defTabSz="914400">
                        <a:buFont typeface="Arial"/>
                        <a:buChar char="•"/>
                        <a:defRPr/>
                      </a:pPr>
                      <a:r>
                        <a:rPr lang="fr-F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Trois formules 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Thandem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Start,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Thandem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Pro,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Thandem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 Plus</a:t>
                      </a:r>
                    </a:p>
                    <a:p>
                      <a:pPr marL="0" lvl="0" indent="0" defTabSz="914400">
                        <a:buFont typeface="Arial"/>
                        <a:buNone/>
                        <a:defRPr/>
                      </a:pP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  <a:hlinkClick r:id="rId6"/>
                        </a:rPr>
                        <a:t>http://espaceformation.opcalia.com/fr/outils-multimedia/thandem-v2.html</a:t>
                      </a: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86048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25426</TotalTime>
  <Words>851</Words>
  <Application>Microsoft Macintosh PowerPoint</Application>
  <PresentationFormat>Présentation à l'écran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par défaut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</dc:creator>
  <cp:lastModifiedBy>Delphine DAR</cp:lastModifiedBy>
  <cp:revision>126</cp:revision>
  <cp:lastPrinted>2014-12-01T08:23:09Z</cp:lastPrinted>
  <dcterms:created xsi:type="dcterms:W3CDTF">2014-05-20T12:42:35Z</dcterms:created>
  <dcterms:modified xsi:type="dcterms:W3CDTF">2015-06-10T09:55:32Z</dcterms:modified>
</cp:coreProperties>
</file>